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jpg"/><Relationship Id="rId5" Type="http://schemas.openxmlformats.org/officeDocument/2006/relationships/image" Target="../media/image6.png"/><Relationship Id="rId6" Type="http://schemas.openxmlformats.org/officeDocument/2006/relationships/image" Target="../media/image7.jpg"/><Relationship Id="rId7" Type="http://schemas.openxmlformats.org/officeDocument/2006/relationships/image" Target="../media/image8.jpg"/><Relationship Id="rId8" Type="http://schemas.openxmlformats.org/officeDocument/2006/relationships/image" Target="../media/image9.jpg"/><Relationship Id="rId9" Type="http://schemas.openxmlformats.org/officeDocument/2006/relationships/image" Target="../media/image10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PRODUCT · DATA CLASSIFICATION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Veriket Data Classification — Label It Once, Protect It Everywhere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Veriket classifies documents, files and emails with manual, policy-based and AI-assisted methods, embedding persistent metadata that stays with the file — so every downstream control, including DLP, knows exactly what it is handling.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Every classification style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User-driven, policy/content-based and AI-assisted classification with pre-send email labeling.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Visible + invisible labels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Headers, footers and watermarks for people; persistent metadata for systems.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Screen watermarking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Deters screenshots and phone photos by marking the screen itself.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Beyond Microsoft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Office, Microsoft 365, Outlook and OWA — plus Google Workspace and Zimbra.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2743857"/>
            <a:ext cx="5150815" cy="289733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537960" y="6117336"/>
            <a:ext cx="515081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rgbClr val="5A6B85"/>
                </a:solidFill>
                <a:latin typeface="Segoe UI"/>
              </a:rPr>
              <a:t>Veriket Data Classification — management console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10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CAPABILITIES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Capabilities in Depth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From right-click labeling to AI auto-classification — every capability below is on the product page and in the documentation.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Manual &amp; email classification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Right-click labeling in Office, PDF and files, and pre-send labeling in Outlook — from the Go edition.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Visual labels &amp; metadata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Headers, footers, watermarks and persistent metadata (label + GUID) readable by DLP, SIEM and Discovery.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OCR &amp; fingerprinting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Read text inside images and scanned PDFs, and detect proprietary content by exact or partial match.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Automated protection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Masking, encryption (RMS-aware and RMS-less), auto-encryption on policy hits and Kryptos integration.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★ Screen watermark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Dynamic on-screen watermark deters photo and screenshot exfiltration — a Siberson signature capability.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59855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87871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★ AI auto-classification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Content-aware AI suggests and applies labels automatically — Veriket's signature classification engine.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11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COVERAGE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When It Labels — and What It Can Read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On first installation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An initial estate-wide scan brings existing files into the scheme instead of starting from zero.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As users work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Automatic classification on file creation, copy and download — the label follows the moment of creation.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In bulk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Whole folders classified in one operation for legacy shares and migrations.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At send time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Outlook labelling before the message leaves, with attachment content scanned too.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Watermarks with exceptions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Document and screen watermarks, governed by detailed exception rules so they never disrupt the wrong workflow.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Encrypted files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Automatic classification of encrypted files keeps protected content inside the scheme.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080760"/>
            <a:ext cx="1118585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Word · Excel · PowerPoint · PDF · UDF · TXT · LibreOffice · OpenOffice · AutoCAD · Photoshop · Images (OCR) · Audio · Video · RAR · ZIP · 7z contents · EXE · BAT · DLL · .msg e-mai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12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E-MAIL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E-mail Control, End to 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E-mail is where classification earns its keep. Veriket classifies messages by sensitivity, marks them visually and in metadata — then controls that labeled mail actually goes only where it should 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Right recipients only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Labeled e-mail and attachments are checked so they reach only the intended recipients.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Attachments included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Attachment content is scanned — a clean message cannot smuggle a sensitive file.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Block or control the send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 file containing TCKN, payroll, credit-card or IBAN data is blocked or sent under control, per policy and KVKK.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Admin oversight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Security admins monitor attempted violations, analyse the full audit log and report to management.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13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POLICY ENGINE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Policies That Match How Your Organization Is Actually Shaped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A rule is rarely just “find this pattern”. Veriket lets you combine content, identity, location and time — so the same file can be treated differently depending on who holds it and where it lives.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Unlimited dictionaries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Build keyword lists per business domain — contract terms, project code names, product identifiers.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Regex where you need precision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Structured identifiers such as TCKN, VKN, IBAN and card numbers, matched exactly.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Ready-made templates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Start from the most commonly used policies, then save your own back into the template library.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Scope per policy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Each policy can cover classification only, discovery only, or both — one console, two disciplines.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14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PLATFORMS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The Widest Local Platform Reach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One policy, every OS and suite: Veriket labels where your users actually work — including Pardus and Zimbra , which most global vendors do not cover.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15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INTEGRATION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Plugs Into Your Ecosystem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 well-behaved agent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Hard CPU ceiling, tunable communication, works offline, encrypted sync with the console.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Metadata hand-off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are written as persistent metadata that Verikor DLP, SIEM and Discovery read and act 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Ecosystem integration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Designed to feed DLP, enterprise rights management (ERM), CASB and next-generation firewalls with the same label.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Web service API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Automate labelling and pull classification state into your own workflows.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Directory &amp; identity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AD-integrated policy targeting and authorization by user, group and department.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Recipient-aware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Automatic labelling based on the e-mail recipient's domain — internal and external treated differently.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16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DIFFERENTIATION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What Sets Veriket Apart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Six differences that decide real projects — each one verifiable in a PoC.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Pardus and Zimbra included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same experience on local platforms global vendors don't cover — critical for public sector and defense.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The two-axis model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Confidentiality plus the KVKK personal-data axis in one dialog; compliance metadata lives with the label.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 true on-premises option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Every component can run inside your network; content never leaves.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 Türkiye-based vendor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Product management and support are local; your needs enter the roadmap directly.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Open metadata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are written to standard metadata fields; DLP, ERM, CASB and other tools can read them — no vendor lock-in.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59855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87871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An end-to-end portfolio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Discovery + Classification + DLP from one vendor, speaking one policy language.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17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WITH DLP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One Rule, Four Different — Correct — Outcomes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This is the single most important slide for a security team. Without labels, DLP can only match patterns and every decision looks the same. With labels, the same policy produces a different, appropriate action at each sensitivity level .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2920" y="2304288"/>
          <a:ext cx="11185855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4309"/>
                <a:gridCol w="1864309"/>
                <a:gridCol w="1864309"/>
                <a:gridCol w="1864309"/>
                <a:gridCol w="1864309"/>
                <a:gridCol w="1864310"/>
              </a:tblGrid>
              <a:tr h="768096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Label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E-mail · external domain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E-mail · personal account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USB &amp; removable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Web upload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Print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Internal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Warn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Justify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 + 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Justify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Allow + log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Confidential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Justify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Justify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Warn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Top Secret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 + incident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 + incident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 + incident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Block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18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SCENARIO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A Concrete Walk-through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A Confidential -labeled document is e-mailed to a personal address — here is the whole story, end to end: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Veriket assigned the label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document was classified Confidential earlier; the label lives in its metadata.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User hits send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recipient is a personal e-mail account outside the organization.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Policy evaluates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Label: Confidential + channel: personal e-mail → the matrix says block.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Send is stopped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user is informed and pointed to the corporate channel instead.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Incident recorded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 full audit trail is created for security review and compliance reporting.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Fewer false positives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Pattern-only DLP blocks a lunch menu that happens to contain digits; label-driven DLP does not.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59855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87871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Correct blocking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genuinely sensitive document is stopped even when its content does not match a regex.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59855" y="50474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87871" y="51023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Explainable to auditors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Every decision references a label, a channel and a policy — not an opaque score.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19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EVIDENCE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Protection You Can Prove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Auditors do not accept “we have a control” — they ask for evidence. Every classification action is logged in detail, and the console turns those logs into reports management and regulators can read.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WHY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Why Classification Comes First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Every downstream control — DLP, discovery, audit — is only as good as its understanding of the data. These are the five problems classification solves at the root.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Data you can't see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Unlabeled files carry no signal; nobody knows what is sensitive until it is too late.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DLP needs context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Pattern-only DLP guesses; label-driven DLP knows. Classification is what makes DLP precise instead of noisy.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Regulation demands it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KVKK, GDPR and ISO 27001 all expect data to be classified and handled by sensitivity.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AI raises the stakes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GenAI tools consume whatever users feed them — unlabeled data cannot be protected at that boundary.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Manual-only labelling fails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People forget and mislabel; policy and AI assistance keep classification consistent at scale.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20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CONSOLE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One Console, Audit-ready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Filter and group instantly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Every logged field is filterable and groupable live in the console — no export-then-analyse cycle.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Export anywhere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PNG, JPG, PDF, SVG, GIF and Excel output for boards, auditors and evidence packs.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Trend analysis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Classification trends and detailed statistics show whether the programme is actually improving.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718304"/>
            <a:ext cx="5760720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0936" y="4773168"/>
            <a:ext cx="5504688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Delegated administration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Distinct authorization groups with admin accounts at every level, AD-integrated.</a:t>
            </a:r>
          </a:p>
        </p:txBody>
      </p:sp>
      <p:pic>
        <p:nvPicPr>
          <p:cNvPr id="18" name="Picture 17" descr="veriket-admin-analytic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2588313"/>
            <a:ext cx="5150815" cy="287923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537960" y="6117336"/>
            <a:ext cx="515081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50" b="0">
                <a:solidFill>
                  <a:srgbClr val="5A6B85"/>
                </a:solidFill>
                <a:latin typeface="Segoe UI"/>
              </a:rPr>
              <a:t>Console analytics — detections by policy and rule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21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ARCHITECTURE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Product Architecture — Three Layers, One Policy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The web console distributes policy; agents and add-ins label where the user actually works ; every decision returns to the centre as a log.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304288"/>
            <a:ext cx="1118585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A6B85"/>
                </a:solidFill>
                <a:latin typeface="Segoe UI"/>
              </a:rPr>
              <a:t>MANAGEMENT PLANE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560320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1664FE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615184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FFFFFF"/>
                </a:solidFill>
                <a:latin typeface="Segoe UI"/>
              </a:rPr>
              <a:t>Management Console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DBE6F7"/>
                </a:solidFill>
                <a:latin typeface="Segoe UI"/>
              </a:rPr>
              <a:t>Web-based — on-prem, SaaS or multi-tenant in a data centre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86402" y="2560320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414418" y="2615184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AD / Entra ID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User, group and policy targeting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69884" y="2560320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97900" y="2615184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Database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Policy store + classification logs and reports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456432"/>
            <a:ext cx="1118585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A6B85"/>
                </a:solidFill>
                <a:latin typeface="Segoe UI"/>
              </a:rPr>
              <a:t>↓ CLIENT LAYER — LABELLING HAPPENS HERE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3712464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0936" y="3767328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Endpoint agent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Windows · macOS · Linux · Pardus — right-click, bulk labelling, encryption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86402" y="3712464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414418" y="3767328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Office add-ins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Word · Excel · PowerPoint · LibreOffice · OpenOffice ribbon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069884" y="3712464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197900" y="3767328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E-mail add-ins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Outlook · OWA · Gmail / Workspace · Zimbra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4608576"/>
            <a:ext cx="1118585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50" b="1">
                <a:solidFill>
                  <a:srgbClr val="5A6B85"/>
                </a:solidFill>
                <a:latin typeface="Segoe UI"/>
              </a:rPr>
              <a:t>↓ OUTPUTS — EVIDENCE AND INTEGRATION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4864608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0936" y="4919472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Open metadata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Readable by DLP · ERM · CASB — no vendor lock-in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286402" y="4864608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414418" y="4919472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Syslog / SIEM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Events and logs flow to central monitoring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069884" y="4864608"/>
            <a:ext cx="3618890" cy="749808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197900" y="4919472"/>
            <a:ext cx="336285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API</a:t>
            </a:r>
          </a:p>
          <a:p>
            <a:pPr algn="l">
              <a:lnSpc>
                <a:spcPct val="90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Automation and integration endpoints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22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ROLLOUT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How a Classification Project Actually Succeeds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Classification fails when it is switched on everywhere at once. It succeeds as a staged programme — inventory first, blocking last.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23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DEPLOYMENT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Deployment Models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On-premises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Everything inside your boundary — the default for regulated and sovereign environments.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SaaS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management console hosted for you: no server, storage, OS or database licences to buy, faster to start, automatic updates.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Data-centre / multi-tenant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Unlimited tenants with fully isolated data and configuration under one platform.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Channel roles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Tenants can be created as owner, distributor, reseller or customer — a distributor can build and license its own network.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Central agent rollout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Via SCCM, Intune or GPO in minutes; silent install.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Managed from the browser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console is web-based — no client install for administrators.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24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METRICS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What to Measure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Classified ratio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Share of discovered sensitive data that carries a label.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False-positive rate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Should fall steadily through the tuning phase.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Blocked risky operations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Volume and trend of prevented actions per period.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User response rate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How often users justify or cancel after a warning.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Policy improvements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Number of tunings after the pilot — evidence the programme is alive.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Audit reportability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Share of incidents with a complete audit trail.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25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EDITIONS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Editions &amp;Amp; Licensing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Licensed per user, per year — on-premises or SaaS, with volume discounts. Editions are cumulative.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2920" y="2304288"/>
          <a:ext cx="11185855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6463"/>
                <a:gridCol w="2796463"/>
                <a:gridCol w="2796463"/>
                <a:gridCol w="2796466"/>
              </a:tblGrid>
              <a:tr h="274320"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Capability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Pro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00" b="1">
                          <a:solidFill>
                            <a:srgbClr val="0C1A33"/>
                          </a:solidFill>
                          <a:latin typeface="Segoe UI"/>
                        </a:rPr>
                        <a:t>Enterprise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Core capabilities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Manual classification (Office, PDF, files)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Visual labeling — headers, footers, watermarks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Email classification (Outlook)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Persistent metadata (label + GUID)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Central web console &amp; AD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Policy templates + Resource Library (GDPR/ISO/KVKK)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Automation &amp; platform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OCR — image &amp; scanned PDF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Fingerprinting + policy auto-classification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Automated actions — masking, encryption, 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Microsoft 365 + macOS + SIEM forwarding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✓</a:t>
                      </a:r>
                    </a:p>
                  </a:txBody>
                  <a:tcPr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A6B85"/>
                          </a:solidFill>
                          <a:latin typeface="Segoe UI"/>
                        </a:rPr>
                        <a:t>Enterprise &amp; differentiators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  <a:tc>
                  <a:txBody>
                    <a:bodyPr/>
                    <a:lstStyle/>
                    <a:p/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26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SCREENS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Straight from the Product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Real screens, not mockups — from the user's first right-click to the admin console.</a:t>
            </a:r>
          </a:p>
        </p:txBody>
      </p:sp>
      <p:pic>
        <p:nvPicPr>
          <p:cNvPr id="11" name="Picture 10" descr="veriket-office-ribbo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2773264"/>
            <a:ext cx="3618890" cy="7491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2920" y="4009644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Veriket lives in the Word ribbon — labelling happens inside the docume</a:t>
            </a:r>
          </a:p>
        </p:txBody>
      </p:sp>
      <p:pic>
        <p:nvPicPr>
          <p:cNvPr id="13" name="Picture 12" descr="veriket-context-menu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402" y="2673292"/>
            <a:ext cx="3618889" cy="94905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6402" y="4009644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Two clicks in Explorer — right-click, classify</a:t>
            </a:r>
          </a:p>
        </p:txBody>
      </p:sp>
      <p:pic>
        <p:nvPicPr>
          <p:cNvPr id="15" name="Picture 14" descr="veriket-dialog-classific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7747" y="2304288"/>
            <a:ext cx="1163163" cy="168706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069884" y="4009644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The classification dialog — detected policy and content, level selecti</a:t>
            </a:r>
          </a:p>
        </p:txBody>
      </p:sp>
      <p:pic>
        <p:nvPicPr>
          <p:cNvPr id="17" name="Picture 16" descr="veriket-dialog-sensitivity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7336" y="4411980"/>
            <a:ext cx="1150057" cy="168706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02920" y="6117336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The sensitivity tab — personal-data types, consent, retention (KVKK/GD</a:t>
            </a:r>
          </a:p>
        </p:txBody>
      </p:sp>
      <p:pic>
        <p:nvPicPr>
          <p:cNvPr id="19" name="Picture 18" descr="veriket-file-encryptio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402" y="4430570"/>
            <a:ext cx="3618890" cy="164988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286402" y="6117336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One-step file encryption from the same menu</a:t>
            </a:r>
          </a:p>
        </p:txBody>
      </p:sp>
      <p:pic>
        <p:nvPicPr>
          <p:cNvPr id="21" name="Picture 20" descr="veriket-admin-dashboard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4735" y="4411980"/>
            <a:ext cx="3549188" cy="16870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069884" y="6117336"/>
            <a:ext cx="361889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00" b="0">
                <a:solidFill>
                  <a:srgbClr val="5A6B85"/>
                </a:solidFill>
                <a:latin typeface="Segoe UI"/>
              </a:rPr>
              <a:t>Admin dashboard — classification posture at a glance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27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FAQ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Frequently Asked, Answered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975104"/>
            <a:ext cx="5455767" cy="43799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How does licensing work?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Veriket Data Classification is licensed per user; Veriket Data Discovery by scanned data volume (per terabyte). Editions (Go, Pro, Enterprise) set the module scope — see the editions slide.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How long does installation take?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Server components are typically installed within a single business day; agents are deployed centrally via SCCM, Intune or GPO. A typical PoC produces results in two weeks.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Does it affect performance?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The agent is resource-friendly: labelling runs locally and is designed not to introduce noticeable delay in daily office work.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What happens when the license expires?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Labels live in file metadata — independent of the product. When the license ends, new labelling and console management stop; existing labels, watermarks and logged evidence are not lost.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Does our content leave the network?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No. Classification analyses content in place; in an on-premises deployment every component stays inside your network.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Which Office versions are supported?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Microsoft Office 2010 and later, Microsoft 365, LibreOffice and OpenOffice. For e-mail: Outlook, OWA, Gmail / Google Workspace and Zimbra.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Can we bulk-label existing (legacy) files?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the post-install initial scan and folder-level bulk classification label historical data; for large stores it teams up with Veriket Data Discovery for prioritisation.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33007" y="1975104"/>
            <a:ext cx="5455767" cy="43799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Can the label scheme be customised for us?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level names (TR/EN), colours, defaults, level locking and block-lower-level rules are defined in the console; multiple classification scopes are supported.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How flexible are the watermarks?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Per-format settings for Word, Excel, PowerPoint, PDF and e-mail. Dynamic fields such as [username], [date] and [classification]; headers/footers and screen watermarks included.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Are e-mail attachments controlled too?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attachments are checked against policy and can be labelled at send time; mandatory labelling is configured separately for external and internal sending.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Is there file encryption?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Veriket File Encryption from the right-click menu: password protection, adding users and optionally deleting the original.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Does it work with labels from other tools?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labels are written to open metadata fields, and the console can map other tools' metadata fields; DLP, ERM and CASB products can read the labels.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Is Pardus and Zimbra support built in?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Yes — the agent on Pardus desktops and e-mail classification on Zimbra are built in; both are in production use in public-sector and defense projects.</a:t>
            </a:r>
          </a:p>
          <a:p>
            <a:pPr algn="l">
              <a:lnSpc>
                <a:spcPct val="95000"/>
              </a:lnSpc>
            </a:pPr>
            <a:r>
              <a:rPr sz="1050" b="1">
                <a:solidFill>
                  <a:srgbClr val="0C1A33"/>
                </a:solidFill>
                <a:latin typeface="Segoe UI"/>
              </a:rPr>
              <a:t>How does a PoC run?</a:t>
            </a:r>
          </a:p>
          <a:p>
            <a:pPr algn="l">
              <a:lnSpc>
                <a:spcPct val="95000"/>
              </a:lnSpc>
            </a:pPr>
            <a:r>
              <a:rPr sz="860" b="0">
                <a:solidFill>
                  <a:srgbClr val="5A6B85"/>
                </a:solidFill>
                <a:latin typeface="Segoe UI"/>
              </a:rPr>
              <a:t>A typical two-week PoC: scope and policy selection, agent rollout to a pilot group, labelling on sample data, and a joint review of the report output.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28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USE CASES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Real Scenarios, Mapped to the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Pick the scenario closest to the room you are in — each links to the matching product section and the full write-up.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29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POC &amp; NEXT STEPS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From Meeting to Measurable Proof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The strongest close is a concrete next step. A typical path: a scoped proof of concept on your data and policies, a technical evaluation meeting, or a hands-on start with the free self-service tools.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Proof of concept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Scoped to your channels, data types and success criteria — request via the contact page.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Technical meeting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Architecture, requirements and integration questions with Siberson engineers.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Free tools today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Run the vendor-neutral DLP Test or get a Data Risk Score before any commitment.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Partnership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MSSPs and resellers: multi-tenant management and a partner program built for the channel.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3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PRODUCT ARCHITECTURE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Seven Classifiers, One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Veriket is not a single add-in — it is a family of classifier modules that meet data wherever it is created, all reporting into one management console with one policy model.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Office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inside Word, Excel and PowerPoint as documents are created and edited.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File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Classifies every file type on servers and shares — including bulk, folder-level operations.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Mobile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Extends the same labels and policy to mobile platforms.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CAD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technical drawings — AutoCAD and engineering formats.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59855" y="23042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87871" y="23591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Desktop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Automatic classification at creation, copy and download on the endpoint.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59855" y="32186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87871" y="32735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SharePoint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Covers SharePoint and OneDrive repositories at rest.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59855" y="4133088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87871" y="4187952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Email Classifier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Outlook and OWA labeling before send, with attachment content scanning.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30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FREE TOOLS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Measure Your Risk Today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The presentation is over — now look at your own environment. Two free tools produce a concrete picture in your browser within minutes.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4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What This Buys the Business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Lower leak risk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Data leaves less often, and never unnoticed.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0936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More effective DLP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Labels sharpen every downstream security control.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Lower storage cost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Knowing what data is lets you govern and prune it.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59855" y="19751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87871" y="20299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User awareness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Employees engage with data protection instead of bypassing it.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9855" y="28895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87871" y="29443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Regulatory alignment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Supports KVKK, ISO 27001 and PCI DSS classification requirements.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59855" y="3803904"/>
            <a:ext cx="5528919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87871" y="3858768"/>
            <a:ext cx="5272887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Violation reporting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Detailed logging turns incidents into reportable evidence.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5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COMPLIANCE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Regulations Don't Ask If — They Ask How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Classification is not a nice-to-have: KVKK, GDPR and ISO 27001 all expect data to be known, labelled and protected — and sector rules from banking and capital-markets regulators ask for it explicitly. Veriket produces the evidence auditors ask for: label, log and report.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5510631" cy="1783080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" y="2395728"/>
            <a:ext cx="5218023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C1A33"/>
                </a:solidFill>
                <a:latin typeface="Segoe UI"/>
              </a:rPr>
              <a:t>KVKK</a:t>
            </a:r>
          </a:p>
          <a:p>
            <a:pPr algn="l">
              <a:lnSpc>
                <a:spcPct val="100000"/>
              </a:lnSpc>
            </a:pPr>
            <a:r>
              <a:rPr sz="950" b="1">
                <a:solidFill>
                  <a:srgbClr val="1664FE"/>
                </a:solidFill>
                <a:latin typeface="Segoe UI"/>
              </a:rPr>
              <a:t>Art. 4 · Art. 6 · Art. 7 · Art. 12</a:t>
            </a:r>
          </a:p>
          <a:p>
            <a:pPr algn="l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two-axis label makes personal and special-category data visible; the retention parameter feeds erasure processes; label-driven DLP is documented evidence of the technical measures Art. 12 requires.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78143" y="2304288"/>
            <a:ext cx="5510631" cy="1783080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24447" y="2395728"/>
            <a:ext cx="5218023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C1A33"/>
                </a:solidFill>
                <a:latin typeface="Segoe UI"/>
              </a:rPr>
              <a:t>GDPR</a:t>
            </a:r>
          </a:p>
          <a:p>
            <a:pPr algn="l">
              <a:lnSpc>
                <a:spcPct val="100000"/>
              </a:lnSpc>
            </a:pPr>
            <a:r>
              <a:rPr sz="950" b="1">
                <a:solidFill>
                  <a:srgbClr val="1664FE"/>
                </a:solidFill>
                <a:latin typeface="Segoe UI"/>
              </a:rPr>
              <a:t>Art. 5 · Art. 25 · Art. 30 · Art. 32</a:t>
            </a:r>
          </a:p>
          <a:p>
            <a:pPr algn="l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Consent, transfer and retention metadata document privacy by design; inventory output feeds Art. 30 records of processing; label-driven controls support Art. 32 security of processing.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251960"/>
            <a:ext cx="5510631" cy="1783080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" y="4343400"/>
            <a:ext cx="5218023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C1A33"/>
                </a:solidFill>
                <a:latin typeface="Segoe UI"/>
              </a:rPr>
              <a:t>ISO 27001:2022</a:t>
            </a:r>
          </a:p>
          <a:p>
            <a:pPr algn="l">
              <a:lnSpc>
                <a:spcPct val="100000"/>
              </a:lnSpc>
            </a:pPr>
            <a:r>
              <a:rPr sz="950" b="1">
                <a:solidFill>
                  <a:srgbClr val="1664FE"/>
                </a:solidFill>
                <a:latin typeface="Segoe UI"/>
              </a:rPr>
              <a:t>A.5.12 · A.5.13 · A.8.12</a:t>
            </a:r>
          </a:p>
          <a:p>
            <a:pPr algn="l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Meets A.5.12 (classification of information) and A.5.13 (labelling) directly — and A.8.12 (data leakage prevention) through label-triggered actions.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8143" y="4251960"/>
            <a:ext cx="5510631" cy="1783080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24447" y="4343400"/>
            <a:ext cx="5218023" cy="1600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0C1A33"/>
                </a:solidFill>
                <a:latin typeface="Segoe UI"/>
              </a:rPr>
              <a:t>NIST CSF 2.0</a:t>
            </a:r>
          </a:p>
          <a:p>
            <a:pPr algn="l">
              <a:lnSpc>
                <a:spcPct val="100000"/>
              </a:lnSpc>
            </a:pPr>
            <a:r>
              <a:rPr sz="950" b="1">
                <a:solidFill>
                  <a:srgbClr val="1664FE"/>
                </a:solidFill>
                <a:latin typeface="Segoe UI"/>
              </a:rPr>
              <a:t>Identify · Protect · Detect</a:t>
            </a:r>
          </a:p>
          <a:p>
            <a:pPr algn="l">
              <a:lnSpc>
                <a:spcPct val="100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data inventory feeds Identify, label-driven protection feeds Protect, and event logs feed Detect — traceable evidence at audit time.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6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TAXONOMY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A Label Model People Actually Understand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What matters is not how many labels you have — it is that they are consistent, understandable and actionable across the organization. A typical four-level scheme, and what each level implies for sharing: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Public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Information whose external sharing poses no concern — public documents, press releases, brochures.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Internal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Limited to employees — process documents, operational reports, internal correspondence.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Confidential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Unauthorized sharing creates corporate risk — reports containing personal data, financial documents, contracts.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Top Secret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Strategic, critical or highly sensitive — security architectures, critical infrastructure documents.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7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TAXONOMY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Two Axes, Not 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Veriket separates security sensitivity from personal-data sensitivity , because KVKK and GDPR obligations do not map neatly onto a single confidentiality ladder. A document can be “Internal” for security purposes and still carry special-category personal data.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8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EXPERIENCE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The User Becomes Part of the Control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Classification changes behaviour, not just metadata. The moment of labelling is the moment a user notices what they are handling — which is why mis-sharing drops even before a single DLP rule fires.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Sees the sensitivity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The label and visual mark appear the moment the document is opened.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Selects the right label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Veriket suggests from policy and content; the user confirms — conscious classification.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41330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" y="41879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Shares consciously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Sensitivity awareness kicks in at send time, before the message leaves.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2920" y="50474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" y="51023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Mis-sharing decreases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Human and system work in the same context — a sustainable control, not a fight.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iber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84293"/>
            <a:ext cx="1417320" cy="391534"/>
          </a:xfrm>
          <a:prstGeom prst="rect">
            <a:avLst/>
          </a:prstGeom>
        </p:spPr>
      </p:pic>
      <p:pic>
        <p:nvPicPr>
          <p:cNvPr id="3" name="Picture 2" descr="verike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7175" y="282035"/>
            <a:ext cx="1371600" cy="396049"/>
          </a:xfrm>
          <a:prstGeom prst="rect">
            <a:avLst/>
          </a:prstGeom>
        </p:spPr>
      </p:pic>
      <p:cxnSp>
        <p:nvCxnSpPr>
          <p:cNvPr id="4" name="Connector 3"/>
          <p:cNvCxnSpPr/>
          <p:nvPr/>
        </p:nvCxnSpPr>
        <p:spPr>
          <a:xfrm>
            <a:off x="502920" y="84124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>
            <a:off x="502920" y="6510528"/>
            <a:ext cx="11185855" cy="0"/>
          </a:xfrm>
          <a:prstGeom prst="line">
            <a:avLst/>
          </a:prstGeom>
          <a:ln w="11430">
            <a:solidFill>
              <a:srgbClr val="E3E9F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2920" y="6556248"/>
            <a:ext cx="104543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siberson.com   ·   info@siberson.com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57255" y="6556248"/>
            <a:ext cx="731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00" b="0">
                <a:solidFill>
                  <a:srgbClr val="5A6B85"/>
                </a:solidFill>
                <a:latin typeface="Segoe UI"/>
              </a:rPr>
              <a:t>9 / 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969264"/>
            <a:ext cx="1118585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1664FE"/>
                </a:solidFill>
                <a:latin typeface="Segoe UI"/>
              </a:rPr>
              <a:t>VERIKET DATA CLASSIFICATION · EXPERIENCE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1207008"/>
            <a:ext cx="11185855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0C1A33"/>
                </a:solidFill>
                <a:latin typeface="Segoe UI"/>
              </a:rPr>
              <a:t>The Guidance Menu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719072"/>
            <a:ext cx="11185855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200" b="0">
                <a:solidFill>
                  <a:srgbClr val="5A6B85"/>
                </a:solidFill>
                <a:latin typeface="Segoe UI"/>
              </a:rPr>
              <a:t>Rather than asking “pick a label”, Veriket presents a customisable guidance menu that collects everything the policy and the regulation need — in one dialog, at the moment of saving or sending.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042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" y="23591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Detected automatically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Matching policy and detected content are shown to the user, so the suggestion is explainable.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218688"/>
            <a:ext cx="11185855" cy="786384"/>
          </a:xfrm>
          <a:prstGeom prst="roundRect">
            <a:avLst>
              <a:gd name="adj" fmla="val 8000"/>
            </a:avLst>
          </a:prstGeom>
          <a:solidFill>
            <a:srgbClr val="F3F7FD"/>
          </a:solidFill>
          <a:ln w="9525">
            <a:solidFill>
              <a:srgbClr val="E3E9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0936" y="3273552"/>
            <a:ext cx="10929823" cy="6949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sz="1150" b="1">
                <a:solidFill>
                  <a:srgbClr val="0C1A33"/>
                </a:solidFill>
                <a:latin typeface="Segoe UI"/>
              </a:rPr>
              <a:t>Chosen by the user</a:t>
            </a:r>
          </a:p>
          <a:p>
            <a:pPr algn="l">
              <a:lnSpc>
                <a:spcPct val="95000"/>
              </a:lnSpc>
            </a:pPr>
            <a:r>
              <a:rPr sz="950" b="0">
                <a:solidFill>
                  <a:srgbClr val="5A6B85"/>
                </a:solidFill>
                <a:latin typeface="Segoe UI"/>
              </a:rPr>
              <a:t>Classification level, personal-data level and types, consent, sharing permission and retention.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